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4"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2" autoAdjust="0"/>
    <p:restoredTop sz="94660"/>
  </p:normalViewPr>
  <p:slideViewPr>
    <p:cSldViewPr snapToGrid="0">
      <p:cViewPr varScale="1">
        <p:scale>
          <a:sx n="77" d="100"/>
          <a:sy n="77" d="100"/>
        </p:scale>
        <p:origin x="312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80AD3A-5071-4AA8-B7DA-E213ECCE01C9}" type="datetimeFigureOut">
              <a:rPr lang="fi-FI" smtClean="0"/>
              <a:t>28.9.2021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325756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0AD3A-5071-4AA8-B7DA-E213ECCE01C9}" type="datetimeFigureOut">
              <a:rPr lang="fi-FI" smtClean="0"/>
              <a:t>28.9.2021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329605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0AD3A-5071-4AA8-B7DA-E213ECCE01C9}" type="datetimeFigureOut">
              <a:rPr lang="fi-FI" smtClean="0"/>
              <a:t>28.9.2021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14438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80AD3A-5071-4AA8-B7DA-E213ECCE01C9}" type="datetimeFigureOut">
              <a:rPr lang="fi-FI" smtClean="0"/>
              <a:t>28.9.2021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3595799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80AD3A-5071-4AA8-B7DA-E213ECCE01C9}" type="datetimeFigureOut">
              <a:rPr lang="fi-FI" smtClean="0"/>
              <a:t>28.9.2021</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362504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80AD3A-5071-4AA8-B7DA-E213ECCE01C9}" type="datetimeFigureOut">
              <a:rPr lang="fi-FI" smtClean="0"/>
              <a:t>28.9.2021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88266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80AD3A-5071-4AA8-B7DA-E213ECCE01C9}" type="datetimeFigureOut">
              <a:rPr lang="fi-FI" smtClean="0"/>
              <a:t>28.9.2021</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551383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80AD3A-5071-4AA8-B7DA-E213ECCE01C9}" type="datetimeFigureOut">
              <a:rPr lang="fi-FI" smtClean="0"/>
              <a:t>28.9.2021</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19496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0AD3A-5071-4AA8-B7DA-E213ECCE01C9}" type="datetimeFigureOut">
              <a:rPr lang="fi-FI" smtClean="0"/>
              <a:t>28.9.2021</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530408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80AD3A-5071-4AA8-B7DA-E213ECCE01C9}" type="datetimeFigureOut">
              <a:rPr lang="fi-FI" smtClean="0"/>
              <a:t>28.9.2021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95047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580AD3A-5071-4AA8-B7DA-E213ECCE01C9}" type="datetimeFigureOut">
              <a:rPr lang="fi-FI" smtClean="0"/>
              <a:t>28.9.2021</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413DB096-938F-432A-9104-F2911351C399}" type="slidenum">
              <a:rPr lang="fi-FI" smtClean="0"/>
              <a:t>‹#›</a:t>
            </a:fld>
            <a:endParaRPr lang="fi-FI"/>
          </a:p>
        </p:txBody>
      </p:sp>
    </p:spTree>
    <p:extLst>
      <p:ext uri="{BB962C8B-B14F-4D97-AF65-F5344CB8AC3E}">
        <p14:creationId xmlns:p14="http://schemas.microsoft.com/office/powerpoint/2010/main" val="2644941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580AD3A-5071-4AA8-B7DA-E213ECCE01C9}" type="datetimeFigureOut">
              <a:rPr lang="fi-FI" smtClean="0"/>
              <a:t>28.9.2021</a:t>
            </a:fld>
            <a:endParaRPr lang="fi-FI"/>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13DB096-938F-432A-9104-F2911351C399}" type="slidenum">
              <a:rPr lang="fi-FI" smtClean="0"/>
              <a:t>‹#›</a:t>
            </a:fld>
            <a:endParaRPr lang="fi-FI"/>
          </a:p>
        </p:txBody>
      </p:sp>
    </p:spTree>
    <p:extLst>
      <p:ext uri="{BB962C8B-B14F-4D97-AF65-F5344CB8AC3E}">
        <p14:creationId xmlns:p14="http://schemas.microsoft.com/office/powerpoint/2010/main" val="25583510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BBC1E-3D57-46BD-AE0D-880B1731783B}"/>
              </a:ext>
            </a:extLst>
          </p:cNvPr>
          <p:cNvSpPr>
            <a:spLocks noGrp="1"/>
          </p:cNvSpPr>
          <p:nvPr>
            <p:ph type="title"/>
          </p:nvPr>
        </p:nvSpPr>
        <p:spPr>
          <a:xfrm>
            <a:off x="729000" y="3162350"/>
            <a:ext cx="5400000" cy="3581299"/>
          </a:xfrm>
        </p:spPr>
        <p:txBody>
          <a:bodyPr/>
          <a:lstStyle/>
          <a:p>
            <a:pPr algn="ctr"/>
            <a:r>
              <a:rPr lang="en-US" sz="1800" dirty="0">
                <a:solidFill>
                  <a:srgbClr val="000000"/>
                </a:solidFill>
                <a:effectLst/>
                <a:latin typeface="Georgia" panose="02040502050405020303" pitchFamily="18" charset="0"/>
                <a:ea typeface="Calibri" panose="020F0502020204030204" pitchFamily="34" charset="0"/>
                <a:cs typeface="Georgia" panose="02040502050405020303" pitchFamily="18" charset="0"/>
              </a:rPr>
              <a:t>  </a:t>
            </a:r>
            <a:br>
              <a:rPr lang="fi-FI" sz="1800" dirty="0">
                <a:solidFill>
                  <a:srgbClr val="000000"/>
                </a:solidFill>
                <a:effectLst/>
                <a:latin typeface="Georgia" panose="02040502050405020303" pitchFamily="18" charset="0"/>
                <a:ea typeface="Calibri" panose="020F0502020204030204" pitchFamily="34" charset="0"/>
                <a:cs typeface="Georgia" panose="02040502050405020303" pitchFamily="18" charset="0"/>
              </a:rPr>
            </a:br>
            <a:r>
              <a:rPr lang="en-US" sz="1800" dirty="0">
                <a:solidFill>
                  <a:srgbClr val="000000"/>
                </a:solidFill>
                <a:effectLst/>
                <a:latin typeface="Georgia" panose="02040502050405020303" pitchFamily="18" charset="0"/>
                <a:ea typeface="Calibri" panose="020F0502020204030204" pitchFamily="34" charset="0"/>
                <a:cs typeface="Georgia" panose="02040502050405020303" pitchFamily="18" charset="0"/>
              </a:rPr>
              <a:t> </a:t>
            </a:r>
            <a:br>
              <a:rPr lang="fi-FI" sz="1800" dirty="0">
                <a:solidFill>
                  <a:srgbClr val="000000"/>
                </a:solidFill>
                <a:effectLst/>
                <a:latin typeface="Georgia" panose="02040502050405020303" pitchFamily="18" charset="0"/>
                <a:ea typeface="Calibri" panose="020F0502020204030204" pitchFamily="34" charset="0"/>
                <a:cs typeface="Georgia" panose="02040502050405020303" pitchFamily="18" charset="0"/>
              </a:rPr>
            </a:br>
            <a:r>
              <a:rPr lang="en-US" sz="2000" dirty="0">
                <a:solidFill>
                  <a:srgbClr val="000000"/>
                </a:solidFill>
                <a:effectLst/>
                <a:latin typeface="Georgia" panose="02040502050405020303" pitchFamily="18" charset="0"/>
                <a:ea typeface="Calibri" panose="020F0502020204030204" pitchFamily="34" charset="0"/>
                <a:cs typeface="Georgia" panose="02040502050405020303" pitchFamily="18" charset="0"/>
              </a:rPr>
              <a:t> </a:t>
            </a:r>
            <a:br>
              <a:rPr lang="fi-FI" sz="2000" dirty="0">
                <a:solidFill>
                  <a:srgbClr val="000000"/>
                </a:solidFill>
                <a:effectLst/>
                <a:latin typeface="Georgia" panose="02040502050405020303" pitchFamily="18" charset="0"/>
                <a:ea typeface="Calibri" panose="020F0502020204030204" pitchFamily="34" charset="0"/>
                <a:cs typeface="Georgia" panose="02040502050405020303" pitchFamily="18" charset="0"/>
              </a:rPr>
            </a:br>
            <a:r>
              <a:rPr lang="en-US" sz="1800" b="1" dirty="0">
                <a:effectLst/>
                <a:latin typeface="Georgia" panose="02040502050405020303" pitchFamily="18" charset="0"/>
                <a:ea typeface="Calibri" panose="020F0502020204030204" pitchFamily="34" charset="0"/>
                <a:cs typeface="Times New Roman" panose="02020603050405020304" pitchFamily="18" charset="0"/>
              </a:rPr>
              <a:t>Mandatum AM Senior Loan Strategy</a:t>
            </a:r>
            <a:br>
              <a:rPr lang="fi-FI" sz="1800" dirty="0">
                <a:effectLst/>
                <a:latin typeface="Calibri" panose="020F0502020204030204" pitchFamily="34" charset="0"/>
                <a:ea typeface="Calibri" panose="020F0502020204030204" pitchFamily="34" charset="0"/>
                <a:cs typeface="Times New Roman" panose="02020603050405020304" pitchFamily="18" charset="0"/>
              </a:rPr>
            </a:br>
            <a:r>
              <a:rPr lang="en-US" sz="1400" b="1" dirty="0">
                <a:effectLst/>
                <a:latin typeface="Georgia" panose="02040502050405020303" pitchFamily="18" charset="0"/>
                <a:ea typeface="Calibri" panose="020F0502020204030204" pitchFamily="34" charset="0"/>
                <a:cs typeface="Calibri" panose="020F0502020204030204" pitchFamily="34" charset="0"/>
              </a:rPr>
              <a:t> </a:t>
            </a:r>
            <a:br>
              <a:rPr lang="fi-FI" sz="1400" dirty="0">
                <a:effectLst/>
                <a:latin typeface="Georgia" panose="02040502050405020303" pitchFamily="18" charset="0"/>
                <a:ea typeface="Calibri" panose="020F0502020204030204" pitchFamily="34" charset="0"/>
                <a:cs typeface="Times New Roman" panose="02020603050405020304" pitchFamily="18" charset="0"/>
              </a:rPr>
            </a:br>
            <a:r>
              <a:rPr lang="en-US" sz="1400" b="1" dirty="0">
                <a:effectLst/>
                <a:latin typeface="Arial Narrow" panose="020B0606020202030204" pitchFamily="34" charset="0"/>
                <a:ea typeface="Calibri" panose="020F0502020204030204" pitchFamily="34" charset="0"/>
                <a:cs typeface="Calibri" panose="020F0502020204030204" pitchFamily="34" charset="0"/>
              </a:rPr>
              <a:t>PRE-CONTRACTUAL DISCLOSURE OF A PRODUCT THAT PROMOTES E/S CHARACTERISTICS </a:t>
            </a:r>
            <a:br>
              <a:rPr lang="en-US" sz="1400" b="1" dirty="0">
                <a:effectLst/>
                <a:latin typeface="Arial Narrow" panose="020B0606020202030204" pitchFamily="34" charset="0"/>
                <a:ea typeface="Calibri" panose="020F0502020204030204" pitchFamily="34" charset="0"/>
                <a:cs typeface="Calibri" panose="020F0502020204030204" pitchFamily="34" charset="0"/>
              </a:rPr>
            </a:br>
            <a:r>
              <a:rPr lang="en-US" sz="1400" b="1" dirty="0">
                <a:latin typeface="Arial Narrow" panose="020B0606020202030204" pitchFamily="34" charset="0"/>
                <a:cs typeface="Calibri" panose="020F0502020204030204" pitchFamily="34" charset="0"/>
              </a:rPr>
              <a:t>PURSUANT TO ARTICLE 8 OF THE SFDR</a:t>
            </a:r>
            <a:br>
              <a:rPr lang="en-US" sz="1400" b="1" dirty="0">
                <a:latin typeface="Georgia" panose="02040502050405020303" pitchFamily="18" charset="0"/>
                <a:cs typeface="Calibri" panose="020F0502020204030204" pitchFamily="34" charset="0"/>
              </a:rPr>
            </a:br>
            <a:br>
              <a:rPr lang="fi-FI" sz="1800" b="1" dirty="0">
                <a:latin typeface="Calibri" panose="020F0502020204030204" pitchFamily="34" charset="0"/>
                <a:cs typeface="Calibri" panose="020F0502020204030204" pitchFamily="34" charset="0"/>
              </a:rPr>
            </a:br>
            <a:endParaRPr lang="fi-FI" sz="1800" b="1" dirty="0">
              <a:latin typeface="Calibri" panose="020F0502020204030204" pitchFamily="34" charset="0"/>
              <a:cs typeface="Calibri" panose="020F0502020204030204" pitchFamily="34" charset="0"/>
            </a:endParaRPr>
          </a:p>
        </p:txBody>
      </p:sp>
      <p:pic>
        <p:nvPicPr>
          <p:cNvPr id="6" name="Picture 5">
            <a:extLst>
              <a:ext uri="{FF2B5EF4-FFF2-40B4-BE49-F238E27FC236}">
                <a16:creationId xmlns:a16="http://schemas.microsoft.com/office/drawing/2014/main" id="{7B2C976B-5A54-48F8-904F-6EB5400F0A5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900356" y="314451"/>
            <a:ext cx="2228644" cy="414000"/>
          </a:xfrm>
          <a:prstGeom prst="rect">
            <a:avLst/>
          </a:prstGeom>
        </p:spPr>
      </p:pic>
    </p:spTree>
    <p:extLst>
      <p:ext uri="{BB962C8B-B14F-4D97-AF65-F5344CB8AC3E}">
        <p14:creationId xmlns:p14="http://schemas.microsoft.com/office/powerpoint/2010/main" val="90556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F0FF61-0F05-44A0-B461-EF366548E664}"/>
              </a:ext>
            </a:extLst>
          </p:cNvPr>
          <p:cNvSpPr txBox="1"/>
          <p:nvPr/>
        </p:nvSpPr>
        <p:spPr>
          <a:xfrm>
            <a:off x="729000" y="831314"/>
            <a:ext cx="5400000" cy="8603381"/>
          </a:xfrm>
          <a:prstGeom prst="rect">
            <a:avLst/>
          </a:prstGeom>
          <a:noFill/>
        </p:spPr>
        <p:txBody>
          <a:bodyPr wrap="square" numCol="2" spcCol="180000" rtlCol="0">
            <a:spAutoFit/>
          </a:bodyPr>
          <a:lstStyle/>
          <a:p>
            <a:pPr>
              <a:lnSpc>
                <a:spcPct val="107000"/>
              </a:lnSpc>
              <a:spcAft>
                <a:spcPts val="800"/>
              </a:spcAft>
            </a:pPr>
            <a:r>
              <a:rPr lang="en-US" sz="1400" b="1" dirty="0">
                <a:effectLst/>
                <a:latin typeface="Georgia" panose="02040502050405020303" pitchFamily="18" charset="0"/>
                <a:ea typeface="Calibri" panose="020F0502020204030204" pitchFamily="34" charset="0"/>
                <a:cs typeface="Calibri" panose="020F0502020204030204" pitchFamily="34" charset="0"/>
              </a:rPr>
              <a:t>Environmental or social characteristics promoted by this product</a:t>
            </a:r>
            <a:endParaRPr lang="fi-FI" sz="14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Mandatum AM Senior Loan Strategy investment basket promotes, among other characteristics, environmental or social characteristics, or a combination of those characteristics and the companies in which the investments are made follow good governance practices pursuant to article 8 of the Regulation 2019/2088 of the European Parliament and of the Council on sustainability‐related disclosures in the financial services sector (SFDR).</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Mandatum AM Senior Loan Strategy investment basket primarily invests in unlisted loan arrangements of European and North American companies. The loans are mainly issued by European and North American companies under private loan arrangements.</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Mandatum Life </a:t>
            </a:r>
            <a:r>
              <a:rPr lang="en-US" sz="1000" dirty="0">
                <a:latin typeface="Arial Narrow" panose="020B0606020202030204" pitchFamily="34" charset="0"/>
                <a:ea typeface="Calibri" panose="020F0502020204030204" pitchFamily="34" charset="0"/>
                <a:cs typeface="Calibri" panose="020F0502020204030204" pitchFamily="34" charset="0"/>
              </a:rPr>
              <a:t>Insurance Company Ltd and its portfolio manager Mandatum Asset Management Ltd (combined “Mandatum”)</a:t>
            </a:r>
            <a:r>
              <a:rPr lang="en-US" sz="1000" dirty="0">
                <a:effectLst/>
                <a:latin typeface="Arial Narrow" panose="020B0606020202030204" pitchFamily="34" charset="0"/>
                <a:ea typeface="Calibri" panose="020F0502020204030204" pitchFamily="34" charset="0"/>
                <a:cs typeface="Calibri" panose="020F0502020204030204" pitchFamily="34" charset="0"/>
              </a:rPr>
              <a:t> invest </a:t>
            </a:r>
            <a:r>
              <a:rPr lang="en-US" sz="1000" dirty="0">
                <a:latin typeface="Arial Narrow" panose="020B0606020202030204" pitchFamily="34" charset="0"/>
                <a:ea typeface="Calibri" panose="020F0502020204030204" pitchFamily="34" charset="0"/>
                <a:cs typeface="Calibri" panose="020F0502020204030204" pitchFamily="34" charset="0"/>
              </a:rPr>
              <a:t>their </a:t>
            </a:r>
            <a:r>
              <a:rPr lang="en-US" sz="1000" dirty="0">
                <a:effectLst/>
                <a:latin typeface="Arial Narrow" panose="020B0606020202030204" pitchFamily="34" charset="0"/>
                <a:ea typeface="Calibri" panose="020F0502020204030204" pitchFamily="34" charset="0"/>
                <a:cs typeface="Calibri" panose="020F0502020204030204" pitchFamily="34" charset="0"/>
              </a:rPr>
              <a:t>customers’ funds responsibly, and responsibility forms a key part of </a:t>
            </a:r>
            <a:r>
              <a:rPr lang="en-US" sz="1000" dirty="0">
                <a:latin typeface="Arial Narrow" panose="020B0606020202030204" pitchFamily="34" charset="0"/>
                <a:ea typeface="Calibri" panose="020F0502020204030204" pitchFamily="34" charset="0"/>
                <a:cs typeface="Calibri" panose="020F0502020204030204" pitchFamily="34" charset="0"/>
              </a:rPr>
              <a:t>Mandatum’s</a:t>
            </a:r>
            <a:r>
              <a:rPr lang="en-US" sz="1000" dirty="0">
                <a:effectLst/>
                <a:latin typeface="Arial Narrow" panose="020B0606020202030204" pitchFamily="34" charset="0"/>
                <a:ea typeface="Calibri" panose="020F0502020204030204" pitchFamily="34" charset="0"/>
                <a:cs typeface="Calibri" panose="020F0502020204030204" pitchFamily="34" charset="0"/>
              </a:rPr>
              <a:t> risk management process. </a:t>
            </a:r>
            <a:r>
              <a:rPr lang="en-US" sz="1000" dirty="0">
                <a:latin typeface="Arial Narrow" panose="020B0606020202030204" pitchFamily="34" charset="0"/>
                <a:ea typeface="Calibri" panose="020F0502020204030204" pitchFamily="34" charset="0"/>
                <a:cs typeface="Calibri" panose="020F0502020204030204" pitchFamily="34" charset="0"/>
              </a:rPr>
              <a:t>Mandatum</a:t>
            </a:r>
            <a:r>
              <a:rPr lang="en-US" sz="1000" dirty="0">
                <a:effectLst/>
                <a:latin typeface="Arial Narrow" panose="020B0606020202030204" pitchFamily="34" charset="0"/>
                <a:ea typeface="Calibri" panose="020F0502020204030204" pitchFamily="34" charset="0"/>
                <a:cs typeface="Calibri" panose="020F0502020204030204" pitchFamily="34" charset="0"/>
              </a:rPr>
              <a:t> believes that, in the long run, the securities of companies and issuers who operate responsibly will yield better results as investment objects, thanks to their more </a:t>
            </a:r>
            <a:r>
              <a:rPr lang="en-US" sz="1000" dirty="0" err="1">
                <a:effectLst/>
                <a:latin typeface="Arial Narrow" panose="020B0606020202030204" pitchFamily="34" charset="0"/>
                <a:ea typeface="Calibri" panose="020F0502020204030204" pitchFamily="34" charset="0"/>
                <a:cs typeface="Calibri" panose="020F0502020204030204" pitchFamily="34" charset="0"/>
              </a:rPr>
              <a:t>favourable</a:t>
            </a:r>
            <a:r>
              <a:rPr lang="en-US" sz="1000" dirty="0">
                <a:effectLst/>
                <a:latin typeface="Arial Narrow" panose="020B0606020202030204" pitchFamily="34" charset="0"/>
                <a:ea typeface="Calibri" panose="020F0502020204030204" pitchFamily="34" charset="0"/>
                <a:cs typeface="Calibri" panose="020F0502020204030204" pitchFamily="34" charset="0"/>
              </a:rPr>
              <a:t> growth prospects and more predictable cost development. </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For these reasons, </a:t>
            </a:r>
            <a:r>
              <a:rPr lang="en-US" sz="1000" dirty="0">
                <a:latin typeface="Arial Narrow" panose="020B0606020202030204" pitchFamily="34" charset="0"/>
                <a:ea typeface="Calibri" panose="020F0502020204030204" pitchFamily="34" charset="0"/>
                <a:cs typeface="Calibri" panose="020F0502020204030204" pitchFamily="34" charset="0"/>
              </a:rPr>
              <a:t>Mandatum</a:t>
            </a:r>
            <a:r>
              <a:rPr lang="en-US" sz="1000" dirty="0">
                <a:effectLst/>
                <a:latin typeface="Arial Narrow" panose="020B0606020202030204" pitchFamily="34" charset="0"/>
                <a:ea typeface="Calibri" panose="020F0502020204030204" pitchFamily="34" charset="0"/>
                <a:cs typeface="Calibri" panose="020F0502020204030204" pitchFamily="34" charset="0"/>
              </a:rPr>
              <a:t> incorporated responsibility into </a:t>
            </a:r>
            <a:r>
              <a:rPr lang="en-US" sz="1000" dirty="0">
                <a:latin typeface="Arial Narrow" panose="020B0606020202030204" pitchFamily="34" charset="0"/>
                <a:ea typeface="Calibri" panose="020F0502020204030204" pitchFamily="34" charset="0"/>
                <a:cs typeface="Calibri" panose="020F0502020204030204" pitchFamily="34" charset="0"/>
              </a:rPr>
              <a:t>its</a:t>
            </a:r>
            <a:r>
              <a:rPr lang="en-US" sz="1000" dirty="0">
                <a:effectLst/>
                <a:latin typeface="Arial Narrow" panose="020B0606020202030204" pitchFamily="34" charset="0"/>
                <a:ea typeface="Calibri" panose="020F0502020204030204" pitchFamily="34" charset="0"/>
                <a:cs typeface="Calibri" panose="020F0502020204030204" pitchFamily="34" charset="0"/>
              </a:rPr>
              <a:t> investment operations, and </a:t>
            </a:r>
            <a:r>
              <a:rPr lang="en-US" sz="1000" dirty="0">
                <a:latin typeface="Arial Narrow" panose="020B0606020202030204" pitchFamily="34" charset="0"/>
                <a:ea typeface="Calibri" panose="020F0502020204030204" pitchFamily="34" charset="0"/>
                <a:cs typeface="Calibri" panose="020F0502020204030204" pitchFamily="34" charset="0"/>
              </a:rPr>
              <a:t>its</a:t>
            </a:r>
            <a:r>
              <a:rPr lang="en-US" sz="1000" dirty="0">
                <a:effectLst/>
                <a:latin typeface="Arial Narrow" panose="020B0606020202030204" pitchFamily="34" charset="0"/>
                <a:ea typeface="Calibri" panose="020F0502020204030204" pitchFamily="34" charset="0"/>
                <a:cs typeface="Calibri" panose="020F0502020204030204" pitchFamily="34" charset="0"/>
              </a:rPr>
              <a:t> investment decisions take into account not only financial aspects, but also factors related to the environment, society, employees, respect for human rights, and anti-corruption and anti-bribery (hereinafter sustainability factors), as well as the related risks.</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When </a:t>
            </a:r>
            <a:r>
              <a:rPr lang="en-US" sz="1000" dirty="0" err="1">
                <a:effectLst/>
                <a:latin typeface="Arial Narrow" panose="020B0606020202030204" pitchFamily="34" charset="0"/>
                <a:ea typeface="Calibri" panose="020F0502020204030204" pitchFamily="34" charset="0"/>
                <a:cs typeface="Calibri" panose="020F0502020204030204" pitchFamily="34" charset="0"/>
              </a:rPr>
              <a:t>analysing</a:t>
            </a:r>
            <a:r>
              <a:rPr lang="en-US" sz="1000" dirty="0">
                <a:effectLst/>
                <a:latin typeface="Arial Narrow" panose="020B0606020202030204" pitchFamily="34" charset="0"/>
                <a:ea typeface="Calibri" panose="020F0502020204030204" pitchFamily="34" charset="0"/>
                <a:cs typeface="Calibri" panose="020F0502020204030204" pitchFamily="34" charset="0"/>
              </a:rPr>
              <a:t> the risks of an investment object, </a:t>
            </a:r>
            <a:r>
              <a:rPr lang="en-US" sz="1000" dirty="0">
                <a:latin typeface="Arial Narrow" panose="020B0606020202030204" pitchFamily="34" charset="0"/>
                <a:ea typeface="Calibri" panose="020F0502020204030204" pitchFamily="34" charset="0"/>
                <a:cs typeface="Calibri" panose="020F0502020204030204" pitchFamily="34" charset="0"/>
              </a:rPr>
              <a:t>Mandatum</a:t>
            </a:r>
            <a:r>
              <a:rPr lang="en-US" sz="1000" dirty="0">
                <a:effectLst/>
                <a:latin typeface="Arial Narrow" panose="020B0606020202030204" pitchFamily="34" charset="0"/>
                <a:ea typeface="Calibri" panose="020F0502020204030204" pitchFamily="34" charset="0"/>
                <a:cs typeface="Calibri" panose="020F0502020204030204" pitchFamily="34" charset="0"/>
              </a:rPr>
              <a:t> considers environmental, social and governance factors as part of the whole. In decision-making, </a:t>
            </a:r>
            <a:r>
              <a:rPr lang="en-US" sz="1000" dirty="0">
                <a:latin typeface="Arial Narrow" panose="020B0606020202030204" pitchFamily="34" charset="0"/>
                <a:ea typeface="Calibri" panose="020F0502020204030204" pitchFamily="34" charset="0"/>
                <a:cs typeface="Calibri" panose="020F0502020204030204" pitchFamily="34" charset="0"/>
              </a:rPr>
              <a:t>Mandatum</a:t>
            </a:r>
            <a:r>
              <a:rPr lang="en-US" sz="1000" dirty="0">
                <a:effectLst/>
                <a:latin typeface="Arial Narrow" panose="020B0606020202030204" pitchFamily="34" charset="0"/>
                <a:ea typeface="Calibri" panose="020F0502020204030204" pitchFamily="34" charset="0"/>
                <a:cs typeface="Calibri" panose="020F0502020204030204" pitchFamily="34" charset="0"/>
              </a:rPr>
              <a:t> employs both negative and positive screening, taking the special characteristics of different asset classes into account. </a:t>
            </a:r>
          </a:p>
          <a:p>
            <a:pPr algn="just">
              <a:lnSpc>
                <a:spcPct val="107000"/>
              </a:lnSpc>
              <a:spcAft>
                <a:spcPts val="800"/>
              </a:spcAft>
            </a:pPr>
            <a:r>
              <a:rPr lang="en-US" sz="1000" dirty="0">
                <a:latin typeface="Arial Narrow" panose="020B0606020202030204" pitchFamily="34" charset="0"/>
                <a:ea typeface="Calibri" panose="020F0502020204030204" pitchFamily="34" charset="0"/>
                <a:cs typeface="Calibri" panose="020F0502020204030204" pitchFamily="34" charset="0"/>
              </a:rPr>
              <a:t>Mandatum’s</a:t>
            </a:r>
            <a:r>
              <a:rPr lang="en-US" sz="1000" dirty="0">
                <a:effectLst/>
                <a:latin typeface="Arial Narrow" panose="020B0606020202030204" pitchFamily="34" charset="0"/>
                <a:ea typeface="Calibri" panose="020F0502020204030204" pitchFamily="34" charset="0"/>
                <a:cs typeface="Calibri" panose="020F0502020204030204" pitchFamily="34" charset="0"/>
              </a:rPr>
              <a:t> approach is to impact companies’ operating methods in terms of responsibility also as an active owner by meeting with the management of the companies and through engagement together with other investors. When selecting direct investments, Mandatum takes sustainability matters into account as part of the investment object analysis. Investments are continuously monitored from a sustainability perspective. Portfolio managers and analysts monitor the news flow on their investment objects daily, in addition to which an external service provider </a:t>
            </a:r>
            <a:r>
              <a:rPr lang="en-US" sz="1000" dirty="0" err="1">
                <a:effectLst/>
                <a:latin typeface="Arial Narrow" panose="020B0606020202030204" pitchFamily="34" charset="0"/>
                <a:ea typeface="Calibri" panose="020F0502020204030204" pitchFamily="34" charset="0"/>
                <a:cs typeface="Calibri" panose="020F0502020204030204" pitchFamily="34" charset="0"/>
              </a:rPr>
              <a:t>specialising</a:t>
            </a:r>
            <a:r>
              <a:rPr lang="en-US" sz="1000" dirty="0">
                <a:effectLst/>
                <a:latin typeface="Arial Narrow" panose="020B0606020202030204" pitchFamily="34" charset="0"/>
                <a:ea typeface="Calibri" panose="020F0502020204030204" pitchFamily="34" charset="0"/>
                <a:cs typeface="Calibri" panose="020F0502020204030204" pitchFamily="34" charset="0"/>
              </a:rPr>
              <a:t> in sustainability matters reviews the investments quarterly. </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Adverse Sustainability Impacts Statement is published on the Website.</a:t>
            </a:r>
          </a:p>
          <a:p>
            <a:pPr algn="just">
              <a:lnSpc>
                <a:spcPct val="107000"/>
              </a:lnSpc>
              <a:spcAft>
                <a:spcPts val="800"/>
              </a:spcAft>
            </a:pPr>
            <a:r>
              <a:rPr lang="en-US" sz="1000" dirty="0">
                <a:latin typeface="Arial Narrow" panose="020B0606020202030204" pitchFamily="34" charset="0"/>
              </a:rPr>
              <a:t>The investments are monitored on the basis of the UN Global Compact principles. The principles are based on international standards concerning human rights, </a:t>
            </a:r>
            <a:r>
              <a:rPr lang="en-US" sz="1000" dirty="0" err="1">
                <a:latin typeface="Arial Narrow" panose="020B0606020202030204" pitchFamily="34" charset="0"/>
              </a:rPr>
              <a:t>labour</a:t>
            </a:r>
            <a:r>
              <a:rPr lang="en-US" sz="1000" dirty="0">
                <a:latin typeface="Arial Narrow" panose="020B0606020202030204" pitchFamily="34" charset="0"/>
              </a:rPr>
              <a:t> rights, the environment and corruption. Additionally, Mandatum has set limits on investments in companies whose business involves controversial weapons, war materials, coal, tobacco, adult entertainment, alcohol or gambling. </a:t>
            </a:r>
          </a:p>
          <a:p>
            <a:pPr algn="just">
              <a:lnSpc>
                <a:spcPct val="107000"/>
              </a:lnSpc>
              <a:spcAft>
                <a:spcPts val="800"/>
              </a:spcAft>
            </a:pPr>
            <a:r>
              <a:rPr lang="en-US" sz="1000" dirty="0">
                <a:latin typeface="Arial Narrow" panose="020B0606020202030204" pitchFamily="34" charset="0"/>
              </a:rPr>
              <a:t>The carbon footprint of investments is measured and disclosed annually.</a:t>
            </a:r>
          </a:p>
          <a:p>
            <a:pPr marL="0" indent="0" algn="just">
              <a:buNone/>
            </a:pPr>
            <a:r>
              <a:rPr lang="en-US" sz="1000" dirty="0">
                <a:effectLst/>
                <a:latin typeface="Arial Narrow" panose="020B0606020202030204" pitchFamily="34" charset="0"/>
                <a:ea typeface="Calibri" panose="020F0502020204030204" pitchFamily="34" charset="0"/>
                <a:cs typeface="Calibri" panose="020F0502020204030204" pitchFamily="34" charset="0"/>
              </a:rPr>
              <a:t>The ESG characteristics promoted by this investment basket are measured and monitored through Norm Based Screening and Carbon Footprint. Investments are monitored on a quarterly basis. Norm Based Screening and Carbon Footprint are presented as latest available information.</a:t>
            </a:r>
            <a:endParaRPr lang="en-US" sz="1100" dirty="0">
              <a:effectLst/>
              <a:latin typeface="Arial Narrow" panose="020B0606020202030204" pitchFamily="34" charset="0"/>
              <a:ea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75E8699E-B3A6-4072-A782-4C0BA41ECC7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772434" y="345305"/>
            <a:ext cx="1356566" cy="252000"/>
          </a:xfrm>
          <a:prstGeom prst="rect">
            <a:avLst/>
          </a:prstGeom>
        </p:spPr>
      </p:pic>
    </p:spTree>
    <p:extLst>
      <p:ext uri="{BB962C8B-B14F-4D97-AF65-F5344CB8AC3E}">
        <p14:creationId xmlns:p14="http://schemas.microsoft.com/office/powerpoint/2010/main" val="2780618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10">
            <a:extLst>
              <a:ext uri="{FF2B5EF4-FFF2-40B4-BE49-F238E27FC236}">
                <a16:creationId xmlns:a16="http://schemas.microsoft.com/office/drawing/2014/main" id="{F6C2331D-0342-48CC-881C-153D4D4A5DCC}"/>
              </a:ext>
            </a:extLst>
          </p:cNvPr>
          <p:cNvSpPr txBox="1"/>
          <p:nvPr/>
        </p:nvSpPr>
        <p:spPr>
          <a:xfrm>
            <a:off x="715997" y="828874"/>
            <a:ext cx="2458046" cy="291382"/>
          </a:xfrm>
          <a:prstGeom prst="rect">
            <a:avLst/>
          </a:prstGeom>
          <a:solidFill>
            <a:schemeClr val="accent3">
              <a:lumMod val="40000"/>
              <a:lumOff val="60000"/>
            </a:schemeClr>
          </a:solidFill>
          <a:ln w="6350">
            <a:solidFill>
              <a:schemeClr val="tx1"/>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i-FI" sz="1000" b="1" dirty="0" err="1">
                <a:effectLst/>
                <a:latin typeface="Georgia" panose="02040502050405020303" pitchFamily="18" charset="0"/>
                <a:ea typeface="Calibri" panose="020F0502020204030204" pitchFamily="34" charset="0"/>
                <a:cs typeface="Times New Roman" panose="02020603050405020304" pitchFamily="18" charset="0"/>
              </a:rPr>
              <a:t>Carbon</a:t>
            </a:r>
            <a:r>
              <a:rPr lang="fi-FI" sz="1000" b="1" dirty="0">
                <a:effectLst/>
                <a:latin typeface="Georgia" panose="02040502050405020303" pitchFamily="18" charset="0"/>
                <a:ea typeface="Calibri" panose="020F0502020204030204" pitchFamily="34" charset="0"/>
                <a:cs typeface="Times New Roman" panose="02020603050405020304" pitchFamily="18" charset="0"/>
              </a:rPr>
              <a:t> </a:t>
            </a:r>
            <a:r>
              <a:rPr lang="fi-FI" sz="1000" b="1" dirty="0" err="1">
                <a:effectLst/>
                <a:latin typeface="Georgia" panose="02040502050405020303" pitchFamily="18" charset="0"/>
                <a:ea typeface="Calibri" panose="020F0502020204030204" pitchFamily="34" charset="0"/>
                <a:cs typeface="Times New Roman" panose="02020603050405020304" pitchFamily="18" charset="0"/>
              </a:rPr>
              <a:t>Footprint</a:t>
            </a:r>
            <a:endParaRPr lang="fi-FI" sz="800" dirty="0">
              <a:effectLst/>
              <a:latin typeface="Georgia" panose="02040502050405020303" pitchFamily="18" charset="0"/>
              <a:ea typeface="Calibri" panose="020F0502020204030204" pitchFamily="34" charset="0"/>
              <a:cs typeface="Times New Roman" panose="02020603050405020304" pitchFamily="18" charset="0"/>
            </a:endParaRPr>
          </a:p>
        </p:txBody>
      </p:sp>
      <p:sp>
        <p:nvSpPr>
          <p:cNvPr id="22" name="Text Box 10">
            <a:extLst>
              <a:ext uri="{FF2B5EF4-FFF2-40B4-BE49-F238E27FC236}">
                <a16:creationId xmlns:a16="http://schemas.microsoft.com/office/drawing/2014/main" id="{BACD3951-5AD5-42C7-9FA3-C0EEA761DC3B}"/>
              </a:ext>
            </a:extLst>
          </p:cNvPr>
          <p:cNvSpPr txBox="1"/>
          <p:nvPr/>
        </p:nvSpPr>
        <p:spPr>
          <a:xfrm>
            <a:off x="3830929" y="828874"/>
            <a:ext cx="2458046" cy="291382"/>
          </a:xfrm>
          <a:prstGeom prst="rect">
            <a:avLst/>
          </a:prstGeom>
          <a:solidFill>
            <a:schemeClr val="accent3">
              <a:lumMod val="40000"/>
              <a:lumOff val="60000"/>
            </a:schemeClr>
          </a:solidFill>
          <a:ln w="6350">
            <a:solidFill>
              <a:schemeClr val="tx1"/>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fi-FI" sz="1000" b="1" dirty="0" err="1">
                <a:effectLst/>
                <a:latin typeface="Georgia" panose="02040502050405020303" pitchFamily="18" charset="0"/>
                <a:ea typeface="Calibri" panose="020F0502020204030204" pitchFamily="34" charset="0"/>
                <a:cs typeface="Times New Roman" panose="02020603050405020304" pitchFamily="18" charset="0"/>
              </a:rPr>
              <a:t>Norm</a:t>
            </a:r>
            <a:r>
              <a:rPr lang="fi-FI" sz="1000" b="1" dirty="0">
                <a:effectLst/>
                <a:latin typeface="Georgia" panose="02040502050405020303" pitchFamily="18" charset="0"/>
                <a:ea typeface="Calibri" panose="020F0502020204030204" pitchFamily="34" charset="0"/>
                <a:cs typeface="Times New Roman" panose="02020603050405020304" pitchFamily="18" charset="0"/>
              </a:rPr>
              <a:t> </a:t>
            </a:r>
            <a:r>
              <a:rPr lang="fi-FI" sz="1000" b="1" dirty="0" err="1">
                <a:effectLst/>
                <a:latin typeface="Georgia" panose="02040502050405020303" pitchFamily="18" charset="0"/>
                <a:ea typeface="Calibri" panose="020F0502020204030204" pitchFamily="34" charset="0"/>
                <a:cs typeface="Times New Roman" panose="02020603050405020304" pitchFamily="18" charset="0"/>
              </a:rPr>
              <a:t>Based</a:t>
            </a:r>
            <a:r>
              <a:rPr lang="fi-FI" sz="1000" b="1" dirty="0">
                <a:effectLst/>
                <a:latin typeface="Georgia" panose="02040502050405020303" pitchFamily="18" charset="0"/>
                <a:ea typeface="Calibri" panose="020F0502020204030204" pitchFamily="34" charset="0"/>
                <a:cs typeface="Times New Roman" panose="02020603050405020304" pitchFamily="18" charset="0"/>
              </a:rPr>
              <a:t> </a:t>
            </a:r>
            <a:r>
              <a:rPr lang="fi-FI" sz="1000" b="1" dirty="0" err="1">
                <a:effectLst/>
                <a:latin typeface="Georgia" panose="02040502050405020303" pitchFamily="18" charset="0"/>
                <a:ea typeface="Calibri" panose="020F0502020204030204" pitchFamily="34" charset="0"/>
                <a:cs typeface="Times New Roman" panose="02020603050405020304" pitchFamily="18" charset="0"/>
              </a:rPr>
              <a:t>Screening</a:t>
            </a:r>
            <a:endParaRPr lang="fi-FI" sz="800" dirty="0">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00603D6-F92C-4135-AFA7-4F2061378E83}"/>
              </a:ext>
            </a:extLst>
          </p:cNvPr>
          <p:cNvPicPr>
            <a:picLocks noChangeAspect="1"/>
          </p:cNvPicPr>
          <p:nvPr/>
        </p:nvPicPr>
        <p:blipFill>
          <a:blip r:embed="rId2"/>
          <a:stretch>
            <a:fillRect/>
          </a:stretch>
        </p:blipFill>
        <p:spPr>
          <a:xfrm>
            <a:off x="3792871" y="1144640"/>
            <a:ext cx="2509602" cy="2244984"/>
          </a:xfrm>
          <a:prstGeom prst="rect">
            <a:avLst/>
          </a:prstGeom>
        </p:spPr>
      </p:pic>
      <p:sp>
        <p:nvSpPr>
          <p:cNvPr id="13" name="TextBox 12">
            <a:extLst>
              <a:ext uri="{FF2B5EF4-FFF2-40B4-BE49-F238E27FC236}">
                <a16:creationId xmlns:a16="http://schemas.microsoft.com/office/drawing/2014/main" id="{F4DCFBAE-CE8E-4BF0-8FE5-80FCEB769F2F}"/>
              </a:ext>
            </a:extLst>
          </p:cNvPr>
          <p:cNvSpPr txBox="1"/>
          <p:nvPr/>
        </p:nvSpPr>
        <p:spPr>
          <a:xfrm>
            <a:off x="715996" y="3542816"/>
            <a:ext cx="5572979" cy="5534310"/>
          </a:xfrm>
          <a:prstGeom prst="rect">
            <a:avLst/>
          </a:prstGeom>
          <a:noFill/>
        </p:spPr>
        <p:txBody>
          <a:bodyPr wrap="square" numCol="2" spcCol="180000" rtlCol="0">
            <a:spAutoFit/>
          </a:bodyPr>
          <a:lstStyle/>
          <a:p>
            <a:pPr>
              <a:lnSpc>
                <a:spcPct val="107000"/>
              </a:lnSpc>
              <a:spcAft>
                <a:spcPts val="800"/>
              </a:spcAft>
            </a:pPr>
            <a:r>
              <a:rPr lang="en-US" sz="1400" b="1" dirty="0">
                <a:effectLst/>
                <a:latin typeface="Georgia" panose="02040502050405020303" pitchFamily="18" charset="0"/>
                <a:ea typeface="Calibri" panose="020F0502020204030204" pitchFamily="34" charset="0"/>
                <a:cs typeface="Calibri" panose="020F0502020204030204" pitchFamily="34" charset="0"/>
              </a:rPr>
              <a:t>No sustainable investment objective</a:t>
            </a:r>
            <a:r>
              <a:rPr lang="en-US" sz="1400" dirty="0">
                <a:effectLst/>
                <a:latin typeface="Georgia" panose="02040502050405020303" pitchFamily="18" charset="0"/>
                <a:ea typeface="Calibri" panose="020F0502020204030204" pitchFamily="34" charset="0"/>
                <a:cs typeface="Calibri" panose="020F0502020204030204" pitchFamily="34" charset="0"/>
              </a:rPr>
              <a:t> </a:t>
            </a:r>
            <a:endParaRPr lang="fi-FI" sz="1400" dirty="0">
              <a:effectLst/>
              <a:latin typeface="Georgia" panose="02040502050405020303"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This product does not have as its objective sustainable investment.</a:t>
            </a:r>
            <a:r>
              <a:rPr lang="en-US" sz="1400" b="1" dirty="0">
                <a:effectLst/>
                <a:latin typeface="Georgia" panose="02040502050405020303" pitchFamily="18" charset="0"/>
                <a:ea typeface="Calibri" panose="020F0502020204030204" pitchFamily="34" charset="0"/>
                <a:cs typeface="Calibri" panose="020F0502020204030204" pitchFamily="34" charset="0"/>
              </a:rPr>
              <a:t> </a:t>
            </a:r>
          </a:p>
          <a:p>
            <a:pPr>
              <a:lnSpc>
                <a:spcPct val="107000"/>
              </a:lnSpc>
              <a:spcAft>
                <a:spcPts val="800"/>
              </a:spcAft>
            </a:pPr>
            <a:r>
              <a:rPr lang="en-US" sz="1400" b="1" dirty="0">
                <a:effectLst/>
                <a:latin typeface="Georgia" panose="02040502050405020303" pitchFamily="18" charset="0"/>
                <a:ea typeface="Calibri" panose="020F0502020204030204" pitchFamily="34" charset="0"/>
                <a:cs typeface="Calibri" panose="020F0502020204030204" pitchFamily="34" charset="0"/>
              </a:rPr>
              <a:t>Investment strategy</a:t>
            </a:r>
            <a:endParaRPr lang="fi-FI" sz="14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investment basket primarily invests in unlisted loan arrangements of European and North American companies. The loans are mainly issued by European and North American companies under private loan arrangements.</a:t>
            </a: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Calibri" panose="020F0502020204030204" pitchFamily="34" charset="0"/>
              </a:rPr>
              <a:t>Good governance assessment</a:t>
            </a: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Calibri" panose="020F0502020204030204" pitchFamily="34" charset="0"/>
              </a:rPr>
              <a:t>The investments are monitored on the basis of the UN Global Compact principles. The principles are based on international standards concerning human rights, </a:t>
            </a:r>
            <a:r>
              <a:rPr kumimoji="0" lang="en-US" sz="1000" b="0" i="0" u="none" strike="noStrike" kern="1200" cap="none" spc="0" normalizeH="0" baseline="0" noProof="0" dirty="0" err="1">
                <a:ln>
                  <a:noFill/>
                </a:ln>
                <a:solidFill>
                  <a:prstClr val="black"/>
                </a:solidFill>
                <a:effectLst/>
                <a:uLnTx/>
                <a:uFillTx/>
                <a:latin typeface="Arial Narrow" panose="020B0606020202030204" pitchFamily="34" charset="0"/>
                <a:ea typeface="Calibri" panose="020F0502020204030204" pitchFamily="34" charset="0"/>
                <a:cs typeface="Calibri" panose="020F0502020204030204" pitchFamily="34" charset="0"/>
              </a:rPr>
              <a:t>labour</a:t>
            </a: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Calibri" panose="020F0502020204030204" pitchFamily="34" charset="0"/>
              </a:rPr>
              <a:t> rights, the environment and corruption. If abuses or breaches related to these standards are observed in the investee company, the incident is investigated, and measures are taken on a case-by-case basis. Depending on the severity, nature and extent of the breach, the portfolio management measures may consist of direct dialogue with the company’s executive management, an engagement action or, as a last resort, selling the investment if the </a:t>
            </a:r>
            <a:r>
              <a:rPr kumimoji="0" lang="en-US" sz="1000" b="0" i="0" u="none" strike="noStrike" kern="1200" cap="none" spc="0" normalizeH="0" baseline="0" noProof="0" dirty="0" err="1">
                <a:ln>
                  <a:noFill/>
                </a:ln>
                <a:solidFill>
                  <a:prstClr val="black"/>
                </a:solidFill>
                <a:effectLst/>
                <a:uLnTx/>
                <a:uFillTx/>
                <a:latin typeface="Arial Narrow" panose="020B0606020202030204" pitchFamily="34" charset="0"/>
                <a:ea typeface="Calibri" panose="020F0502020204030204" pitchFamily="34" charset="0"/>
                <a:cs typeface="Calibri" panose="020F0502020204030204" pitchFamily="34" charset="0"/>
              </a:rPr>
              <a:t>engagee</a:t>
            </a:r>
            <a:r>
              <a:rPr kumimoji="0" lang="en-US" sz="1000" b="0" i="0" u="none" strike="noStrike" kern="1200" cap="none" spc="0" normalizeH="0" baseline="0" noProof="0" dirty="0">
                <a:ln>
                  <a:noFill/>
                </a:ln>
                <a:solidFill>
                  <a:prstClr val="black"/>
                </a:solidFill>
                <a:effectLst/>
                <a:uLnTx/>
                <a:uFillTx/>
                <a:latin typeface="Arial Narrow" panose="020B0606020202030204" pitchFamily="34" charset="0"/>
                <a:ea typeface="Calibri" panose="020F0502020204030204" pitchFamily="34" charset="0"/>
                <a:cs typeface="Calibri" panose="020F0502020204030204" pitchFamily="34" charset="0"/>
              </a:rPr>
              <a:t> company does not respond to the engagement efforts and does not take measures to prevent the abuse or breach within a reasonable time frame.</a:t>
            </a:r>
          </a:p>
          <a:p>
            <a:pPr algn="just">
              <a:lnSpc>
                <a:spcPct val="107000"/>
              </a:lnSpc>
              <a:spcAft>
                <a:spcPts val="800"/>
              </a:spcAft>
            </a:pPr>
            <a:endParaRPr lang="en-US" sz="1000" dirty="0">
              <a:effectLst/>
              <a:latin typeface="Arial Narrow" panose="020B0606020202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000" dirty="0">
              <a:effectLst/>
              <a:latin typeface="Arial Narrow" panose="020B0606020202030204" pitchFamily="34" charset="0"/>
              <a:ea typeface="Calibri" panose="020F0502020204030204" pitchFamily="34" charset="0"/>
              <a:cs typeface="Calibri" panose="020F0502020204030204" pitchFamily="34" charset="0"/>
            </a:endParaRPr>
          </a:p>
          <a:p>
            <a:endParaRPr lang="fi-FI" dirty="0"/>
          </a:p>
        </p:txBody>
      </p:sp>
      <p:pic>
        <p:nvPicPr>
          <p:cNvPr id="2" name="Picture 1">
            <a:extLst>
              <a:ext uri="{FF2B5EF4-FFF2-40B4-BE49-F238E27FC236}">
                <a16:creationId xmlns:a16="http://schemas.microsoft.com/office/drawing/2014/main" id="{1129FD4C-62E1-401C-A8D6-08FFAB5CC2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705597" y="1236151"/>
            <a:ext cx="2261021" cy="2059544"/>
          </a:xfrm>
          <a:prstGeom prst="rect">
            <a:avLst/>
          </a:prstGeom>
        </p:spPr>
      </p:pic>
      <p:pic>
        <p:nvPicPr>
          <p:cNvPr id="8" name="Picture 7">
            <a:extLst>
              <a:ext uri="{FF2B5EF4-FFF2-40B4-BE49-F238E27FC236}">
                <a16:creationId xmlns:a16="http://schemas.microsoft.com/office/drawing/2014/main" id="{AF4B6325-BF9A-4335-B702-26154BDD7091}"/>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772434" y="345305"/>
            <a:ext cx="1356566" cy="252000"/>
          </a:xfrm>
          <a:prstGeom prst="rect">
            <a:avLst/>
          </a:prstGeom>
        </p:spPr>
      </p:pic>
    </p:spTree>
    <p:extLst>
      <p:ext uri="{BB962C8B-B14F-4D97-AF65-F5344CB8AC3E}">
        <p14:creationId xmlns:p14="http://schemas.microsoft.com/office/powerpoint/2010/main" val="280768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17F4FF6-56CB-410D-9BFA-53047F02C0B1}"/>
              </a:ext>
            </a:extLst>
          </p:cNvPr>
          <p:cNvSpPr txBox="1"/>
          <p:nvPr/>
        </p:nvSpPr>
        <p:spPr>
          <a:xfrm>
            <a:off x="729000" y="876598"/>
            <a:ext cx="5311100" cy="4451306"/>
          </a:xfrm>
          <a:prstGeom prst="rect">
            <a:avLst/>
          </a:prstGeom>
          <a:noFill/>
        </p:spPr>
        <p:txBody>
          <a:bodyPr wrap="square" numCol="2" spcCol="180000" rtlCol="0">
            <a:spAutoFit/>
          </a:bodyPr>
          <a:lstStyle/>
          <a:p>
            <a:pPr algn="just">
              <a:lnSpc>
                <a:spcPct val="107000"/>
              </a:lnSpc>
              <a:spcAft>
                <a:spcPts val="800"/>
              </a:spcAft>
            </a:pPr>
            <a:r>
              <a:rPr lang="en-US" sz="1400" b="1" dirty="0">
                <a:effectLst/>
                <a:latin typeface="Georgia" panose="02040502050405020303" pitchFamily="18" charset="0"/>
                <a:ea typeface="Calibri" panose="020F0502020204030204" pitchFamily="34" charset="0"/>
                <a:cs typeface="Calibri" panose="020F0502020204030204" pitchFamily="34" charset="0"/>
              </a:rPr>
              <a:t>Binding elements of investment strategy </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Different industries/product groups have been divided into tolerance categories based on how much of the company’s net sales is generated, either directly or indirectly, by the business in question:</a:t>
            </a:r>
            <a:endParaRPr lang="fi-FI" sz="10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a) Zero tolerance: the investment object must have no direct or indirect net sales from the business in question.</a:t>
            </a:r>
            <a:endParaRPr lang="fi-FI" sz="10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b)  Low tolerance: the investment object must have no direct net sales from the business in question. The limit for indirect net sales is 50%.  </a:t>
            </a:r>
            <a:endParaRPr lang="fi-FI" sz="10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c) Partial tolerance: the business in question must not be the investee’s main business (more than 50% of net sales).</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Times New Roman" panose="02020603050405020304" pitchFamily="18" charset="0"/>
              </a:rPr>
              <a:t>In addition to standard- and business-based monitoring, the carbon footprint of investments is determined annually and monitored separately for each </a:t>
            </a:r>
            <a:r>
              <a:rPr lang="en-US" sz="1000" dirty="0">
                <a:latin typeface="Arial Narrow" panose="020B0606020202030204" pitchFamily="34" charset="0"/>
                <a:ea typeface="Calibri" panose="020F0502020204030204" pitchFamily="34" charset="0"/>
                <a:cs typeface="Times New Roman" panose="02020603050405020304" pitchFamily="18" charset="0"/>
              </a:rPr>
              <a:t>investment basket</a:t>
            </a:r>
            <a:r>
              <a:rPr lang="en-US" sz="1000" dirty="0">
                <a:effectLst/>
                <a:latin typeface="Arial Narrow" panose="020B0606020202030204" pitchFamily="34" charset="0"/>
                <a:ea typeface="Calibri" panose="020F0502020204030204" pitchFamily="34" charset="0"/>
                <a:cs typeface="Times New Roman" panose="02020603050405020304" pitchFamily="18" charset="0"/>
              </a:rPr>
              <a:t>.</a:t>
            </a:r>
          </a:p>
          <a:p>
            <a:pPr algn="just">
              <a:lnSpc>
                <a:spcPct val="107000"/>
              </a:lnSpc>
              <a:spcAft>
                <a:spcPts val="800"/>
              </a:spcAft>
            </a:pPr>
            <a:endParaRPr lang="en-US" sz="1000" dirty="0">
              <a:effectLst/>
              <a:latin typeface="Arial Narrow" panose="020B0606020202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US" sz="1000" dirty="0">
              <a:latin typeface="Arial Narrow" panose="020B0606020202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responsible portfolio manager for each fund or responsibility area is responsible for effectively managing the climate risk of the investment object he/she manages, in line with the commitments made by Mandatum.</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When selecting direct investments, </a:t>
            </a:r>
            <a:r>
              <a:rPr lang="en-US" sz="1000" dirty="0">
                <a:latin typeface="Arial Narrow" panose="020B0606020202030204" pitchFamily="34" charset="0"/>
                <a:ea typeface="Calibri" panose="020F0502020204030204" pitchFamily="34" charset="0"/>
                <a:cs typeface="Calibri" panose="020F0502020204030204" pitchFamily="34" charset="0"/>
              </a:rPr>
              <a:t>Mandatum</a:t>
            </a:r>
            <a:r>
              <a:rPr lang="en-US" sz="1000" dirty="0">
                <a:effectLst/>
                <a:latin typeface="Arial Narrow" panose="020B0606020202030204" pitchFamily="34" charset="0"/>
                <a:ea typeface="Calibri" panose="020F0502020204030204" pitchFamily="34" charset="0"/>
                <a:cs typeface="Calibri" panose="020F0502020204030204" pitchFamily="34" charset="0"/>
              </a:rPr>
              <a:t> takes sustainability matters into account as part of the investment object analysis.</a:t>
            </a:r>
            <a:endParaRPr lang="fi-FI" sz="10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Investments are continuously monitored from a </a:t>
            </a:r>
            <a:r>
              <a:rPr lang="en-US" sz="1000" dirty="0">
                <a:latin typeface="Arial Narrow" panose="020B0606020202030204" pitchFamily="34" charset="0"/>
                <a:ea typeface="Calibri" panose="020F0502020204030204" pitchFamily="34" charset="0"/>
                <a:cs typeface="Calibri" panose="020F0502020204030204" pitchFamily="34" charset="0"/>
              </a:rPr>
              <a:t>sustainability</a:t>
            </a:r>
            <a:r>
              <a:rPr lang="en-US" sz="1000" dirty="0">
                <a:effectLst/>
                <a:latin typeface="Arial Narrow" panose="020B0606020202030204" pitchFamily="34" charset="0"/>
                <a:ea typeface="Calibri" panose="020F0502020204030204" pitchFamily="34" charset="0"/>
                <a:cs typeface="Calibri" panose="020F0502020204030204" pitchFamily="34" charset="0"/>
              </a:rPr>
              <a:t> perspective. Portfolio managers and </a:t>
            </a:r>
            <a:r>
              <a:rPr lang="en-US" sz="1000" dirty="0">
                <a:latin typeface="Arial Narrow" panose="020B0606020202030204" pitchFamily="34" charset="0"/>
                <a:ea typeface="Calibri" panose="020F0502020204030204" pitchFamily="34" charset="0"/>
                <a:cs typeface="Calibri" panose="020F0502020204030204" pitchFamily="34" charset="0"/>
              </a:rPr>
              <a:t> </a:t>
            </a:r>
            <a:r>
              <a:rPr lang="en-US" sz="1000" dirty="0">
                <a:effectLst/>
                <a:latin typeface="Arial Narrow" panose="020B0606020202030204" pitchFamily="34" charset="0"/>
                <a:ea typeface="Calibri" panose="020F0502020204030204" pitchFamily="34" charset="0"/>
                <a:cs typeface="Calibri" panose="020F0502020204030204" pitchFamily="34" charset="0"/>
              </a:rPr>
              <a:t>analysts monitor the news flow on their investment objects daily, in addition to which an external service provider </a:t>
            </a:r>
            <a:r>
              <a:rPr lang="en-US" sz="1000" dirty="0" err="1">
                <a:effectLst/>
                <a:latin typeface="Arial Narrow" panose="020B0606020202030204" pitchFamily="34" charset="0"/>
                <a:ea typeface="Calibri" panose="020F0502020204030204" pitchFamily="34" charset="0"/>
                <a:cs typeface="Calibri" panose="020F0502020204030204" pitchFamily="34" charset="0"/>
              </a:rPr>
              <a:t>specialising</a:t>
            </a:r>
            <a:r>
              <a:rPr lang="en-US" sz="1000" dirty="0">
                <a:effectLst/>
                <a:latin typeface="Arial Narrow" panose="020B0606020202030204" pitchFamily="34" charset="0"/>
                <a:ea typeface="Calibri" panose="020F0502020204030204" pitchFamily="34" charset="0"/>
                <a:cs typeface="Calibri" panose="020F0502020204030204" pitchFamily="34" charset="0"/>
              </a:rPr>
              <a:t> in </a:t>
            </a:r>
            <a:r>
              <a:rPr lang="en-US" sz="1000" dirty="0">
                <a:latin typeface="Arial Narrow" panose="020B0606020202030204" pitchFamily="34" charset="0"/>
                <a:ea typeface="Calibri" panose="020F0502020204030204" pitchFamily="34" charset="0"/>
                <a:cs typeface="Calibri" panose="020F0502020204030204" pitchFamily="34" charset="0"/>
              </a:rPr>
              <a:t>sustainability</a:t>
            </a:r>
            <a:r>
              <a:rPr lang="en-US" sz="1000" dirty="0">
                <a:effectLst/>
                <a:latin typeface="Arial Narrow" panose="020B0606020202030204" pitchFamily="34" charset="0"/>
                <a:ea typeface="Calibri" panose="020F0502020204030204" pitchFamily="34" charset="0"/>
                <a:cs typeface="Calibri" panose="020F0502020204030204" pitchFamily="34" charset="0"/>
              </a:rPr>
              <a:t> matters reviews the investments quarterly. </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investments are monitored on the basis of the UN Global Compact principles. The principles are based on international standards concerning human rights, </a:t>
            </a:r>
            <a:r>
              <a:rPr lang="en-US" sz="1000" dirty="0" err="1">
                <a:effectLst/>
                <a:latin typeface="Arial Narrow" panose="020B0606020202030204" pitchFamily="34" charset="0"/>
                <a:ea typeface="Calibri" panose="020F0502020204030204" pitchFamily="34" charset="0"/>
                <a:cs typeface="Calibri" panose="020F0502020204030204" pitchFamily="34" charset="0"/>
              </a:rPr>
              <a:t>labour</a:t>
            </a:r>
            <a:r>
              <a:rPr lang="en-US" sz="1000" dirty="0">
                <a:effectLst/>
                <a:latin typeface="Arial Narrow" panose="020B0606020202030204" pitchFamily="34" charset="0"/>
                <a:ea typeface="Calibri" panose="020F0502020204030204" pitchFamily="34" charset="0"/>
                <a:cs typeface="Calibri" panose="020F0502020204030204" pitchFamily="34" charset="0"/>
              </a:rPr>
              <a:t> rights, the environment and corruption. Additionally, Mandatum</a:t>
            </a:r>
            <a:r>
              <a:rPr lang="en-US" sz="1000" dirty="0">
                <a:latin typeface="Arial Narrow" panose="020B0606020202030204" pitchFamily="34" charset="0"/>
                <a:ea typeface="Calibri" panose="020F0502020204030204" pitchFamily="34" charset="0"/>
                <a:cs typeface="Calibri" panose="020F0502020204030204" pitchFamily="34" charset="0"/>
              </a:rPr>
              <a:t> has</a:t>
            </a:r>
            <a:r>
              <a:rPr lang="en-US" sz="1000" dirty="0">
                <a:effectLst/>
                <a:latin typeface="Arial Narrow" panose="020B0606020202030204" pitchFamily="34" charset="0"/>
                <a:ea typeface="Calibri" panose="020F0502020204030204" pitchFamily="34" charset="0"/>
                <a:cs typeface="Calibri" panose="020F0502020204030204" pitchFamily="34" charset="0"/>
              </a:rPr>
              <a:t> set limits on investments in companies whose business involves controversial weapons, war materials, coal, tobacco, adult entertainment, alcohol or gambling.</a:t>
            </a:r>
          </a:p>
          <a:p>
            <a:pPr algn="just">
              <a:lnSpc>
                <a:spcPct val="107000"/>
              </a:lnSpc>
              <a:spcAft>
                <a:spcPts val="800"/>
              </a:spcAft>
            </a:pPr>
            <a:endParaRPr lang="fi-FI" sz="12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7C63F584-07F7-43DD-98EA-6B112D44B369}"/>
              </a:ext>
            </a:extLst>
          </p:cNvPr>
          <p:cNvPicPr>
            <a:picLocks noChangeAspect="1"/>
          </p:cNvPicPr>
          <p:nvPr/>
        </p:nvPicPr>
        <p:blipFill>
          <a:blip r:embed="rId2"/>
          <a:stretch>
            <a:fillRect/>
          </a:stretch>
        </p:blipFill>
        <p:spPr>
          <a:xfrm>
            <a:off x="729000" y="5067404"/>
            <a:ext cx="5400000" cy="3961997"/>
          </a:xfrm>
          <a:prstGeom prst="rect">
            <a:avLst/>
          </a:prstGeom>
        </p:spPr>
      </p:pic>
      <p:pic>
        <p:nvPicPr>
          <p:cNvPr id="6" name="Picture 5">
            <a:extLst>
              <a:ext uri="{FF2B5EF4-FFF2-40B4-BE49-F238E27FC236}">
                <a16:creationId xmlns:a16="http://schemas.microsoft.com/office/drawing/2014/main" id="{482C4ED1-388F-4D4A-B580-B9CA5C895EC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772434" y="345305"/>
            <a:ext cx="1356566" cy="252000"/>
          </a:xfrm>
          <a:prstGeom prst="rect">
            <a:avLst/>
          </a:prstGeom>
        </p:spPr>
      </p:pic>
    </p:spTree>
    <p:extLst>
      <p:ext uri="{BB962C8B-B14F-4D97-AF65-F5344CB8AC3E}">
        <p14:creationId xmlns:p14="http://schemas.microsoft.com/office/powerpoint/2010/main" val="3798525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07F9C1-15EC-45F0-99D0-7E76671F0FD4}"/>
              </a:ext>
            </a:extLst>
          </p:cNvPr>
          <p:cNvSpPr txBox="1"/>
          <p:nvPr/>
        </p:nvSpPr>
        <p:spPr>
          <a:xfrm>
            <a:off x="728999" y="876599"/>
            <a:ext cx="5311101" cy="5192548"/>
          </a:xfrm>
          <a:prstGeom prst="rect">
            <a:avLst/>
          </a:prstGeom>
          <a:noFill/>
        </p:spPr>
        <p:txBody>
          <a:bodyPr wrap="square" numCol="2" spcCol="180000" rtlCol="0">
            <a:spAutoFit/>
          </a:bodyPr>
          <a:lstStyle/>
          <a:p>
            <a:pPr>
              <a:lnSpc>
                <a:spcPct val="107000"/>
              </a:lnSpc>
              <a:spcAft>
                <a:spcPts val="800"/>
              </a:spcAft>
            </a:pPr>
            <a:r>
              <a:rPr lang="en-US" sz="1400" b="1" dirty="0">
                <a:effectLst/>
                <a:latin typeface="Georgia" panose="02040502050405020303" pitchFamily="18" charset="0"/>
                <a:ea typeface="Calibri" panose="020F0502020204030204" pitchFamily="34" charset="0"/>
                <a:cs typeface="Calibri" panose="020F0502020204030204" pitchFamily="34" charset="0"/>
              </a:rPr>
              <a:t>Sustainability indicators</a:t>
            </a:r>
            <a:endParaRPr lang="fi-FI" sz="1400" dirty="0">
              <a:effectLst/>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sustainability analysis of an investment is based on information collected from public sources. Sustainability is </a:t>
            </a:r>
            <a:r>
              <a:rPr lang="en-US" sz="1000" dirty="0" err="1">
                <a:effectLst/>
                <a:latin typeface="Arial Narrow" panose="020B0606020202030204" pitchFamily="34" charset="0"/>
                <a:ea typeface="Calibri" panose="020F0502020204030204" pitchFamily="34" charset="0"/>
                <a:cs typeface="Calibri" panose="020F0502020204030204" pitchFamily="34" charset="0"/>
              </a:rPr>
              <a:t>analysed</a:t>
            </a:r>
            <a:r>
              <a:rPr lang="en-US" sz="1000" dirty="0">
                <a:effectLst/>
                <a:latin typeface="Arial Narrow" panose="020B0606020202030204" pitchFamily="34" charset="0"/>
                <a:ea typeface="Calibri" panose="020F0502020204030204" pitchFamily="34" charset="0"/>
                <a:cs typeface="Calibri" panose="020F0502020204030204" pitchFamily="34" charset="0"/>
              </a:rPr>
              <a:t> in both quantitative and qualitative terms. Direct dialogue is a key component of the sustainability analysis of an investment object. To back their analysis, portfolio managers and analysts also use the sustainability analysis of an external service provider.</a:t>
            </a:r>
          </a:p>
          <a:p>
            <a:pPr algn="just">
              <a:lnSpc>
                <a:spcPct val="107000"/>
              </a:lnSpc>
              <a:spcAft>
                <a:spcPts val="800"/>
              </a:spcAft>
            </a:pPr>
            <a:r>
              <a:rPr lang="en-US" sz="1000" dirty="0">
                <a:effectLst/>
                <a:latin typeface="Arial Narrow" panose="020B0606020202030204" pitchFamily="34" charset="0"/>
                <a:ea typeface="Calibri" panose="020F0502020204030204" pitchFamily="34" charset="0"/>
                <a:cs typeface="Calibri" panose="020F0502020204030204" pitchFamily="34" charset="0"/>
              </a:rPr>
              <a:t>The investments are also monitored on the basis of the UN Global Compact principles. The principles are based on international standards concerning human rights, </a:t>
            </a:r>
            <a:r>
              <a:rPr lang="en-US" sz="1000" dirty="0" err="1">
                <a:effectLst/>
                <a:latin typeface="Arial Narrow" panose="020B0606020202030204" pitchFamily="34" charset="0"/>
                <a:ea typeface="Calibri" panose="020F0502020204030204" pitchFamily="34" charset="0"/>
                <a:cs typeface="Calibri" panose="020F0502020204030204" pitchFamily="34" charset="0"/>
              </a:rPr>
              <a:t>labour</a:t>
            </a:r>
            <a:r>
              <a:rPr lang="en-US" sz="1000" dirty="0">
                <a:effectLst/>
                <a:latin typeface="Arial Narrow" panose="020B0606020202030204" pitchFamily="34" charset="0"/>
                <a:ea typeface="Calibri" panose="020F0502020204030204" pitchFamily="34" charset="0"/>
                <a:cs typeface="Calibri" panose="020F0502020204030204" pitchFamily="34" charset="0"/>
              </a:rPr>
              <a:t> rights, the environment and corruption. If abuses or breaches related to these standards are observed in the investee company, the incident is investigated, and measures are taken on a case-by-case basis. Depending on the severity, nature and extent of the breach, the portfolio management measures may consist of direct dialogue with the company’s executive management, an engagement action or, as a last resort, selling the investment if the </a:t>
            </a:r>
            <a:r>
              <a:rPr lang="en-US" sz="1000" dirty="0" err="1">
                <a:effectLst/>
                <a:latin typeface="Arial Narrow" panose="020B0606020202030204" pitchFamily="34" charset="0"/>
                <a:ea typeface="Calibri" panose="020F0502020204030204" pitchFamily="34" charset="0"/>
                <a:cs typeface="Calibri" panose="020F0502020204030204" pitchFamily="34" charset="0"/>
              </a:rPr>
              <a:t>engagee</a:t>
            </a:r>
            <a:r>
              <a:rPr lang="en-US" sz="1000" dirty="0">
                <a:effectLst/>
                <a:latin typeface="Arial Narrow" panose="020B0606020202030204" pitchFamily="34" charset="0"/>
                <a:ea typeface="Calibri" panose="020F0502020204030204" pitchFamily="34" charset="0"/>
                <a:cs typeface="Calibri" panose="020F0502020204030204" pitchFamily="34" charset="0"/>
              </a:rPr>
              <a:t> company does not respond to the engagement efforts and does not take measures to prevent the abuse or breach within a reasonable time frame.</a:t>
            </a:r>
          </a:p>
          <a:p>
            <a:pPr algn="just">
              <a:lnSpc>
                <a:spcPct val="107000"/>
              </a:lnSpc>
              <a:spcAft>
                <a:spcPts val="800"/>
              </a:spcAft>
            </a:pPr>
            <a:r>
              <a:rPr lang="en-US" sz="1000" dirty="0">
                <a:latin typeface="Arial Narrow" panose="020B0606020202030204" pitchFamily="34" charset="0"/>
                <a:cs typeface="Calibri" panose="020F0502020204030204" pitchFamily="34" charset="0"/>
              </a:rPr>
              <a:t>The carbon footprint of investments is determined annually and monitored separately for each investment basket.</a:t>
            </a:r>
          </a:p>
          <a:p>
            <a:pPr>
              <a:lnSpc>
                <a:spcPct val="107000"/>
              </a:lnSpc>
              <a:spcAft>
                <a:spcPts val="800"/>
              </a:spcAf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Use of derivatives</a:t>
            </a:r>
          </a:p>
          <a:p>
            <a:pPr algn="just">
              <a:lnSpc>
                <a:spcPct val="107000"/>
              </a:lnSpc>
              <a:spcAft>
                <a:spcPts val="800"/>
              </a:spcAft>
            </a:pPr>
            <a:r>
              <a:rPr lang="en-US" sz="1100" dirty="0">
                <a:effectLst/>
                <a:latin typeface="Arial Narrow" panose="020B0606020202030204" pitchFamily="34" charset="0"/>
                <a:ea typeface="Calibri" panose="020F0502020204030204" pitchFamily="34" charset="0"/>
                <a:cs typeface="Times New Roman" panose="02020603050405020304" pitchFamily="18" charset="0"/>
              </a:rPr>
              <a:t>The investment basket may enter into financial derivatives contracts for the purpose of hedging, efficient portfolio management and/or implementing its investment strategy.</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Georgia" panose="02040502050405020303" pitchFamily="18" charset="0"/>
                <a:ea typeface="+mn-ea"/>
                <a:cs typeface="Times New Roman" panose="02020603050405020304" pitchFamily="18" charset="0"/>
              </a:rPr>
              <a:t>Does this financial product take into account principal adverse impacts on sustainability factors? </a:t>
            </a:r>
            <a:endParaRPr kumimoji="0" lang="fi-FI" sz="1400" b="1" i="0" u="none" strike="noStrike" kern="1200" cap="none" spc="0" normalizeH="0" baseline="0" noProof="0" dirty="0">
              <a:ln>
                <a:noFill/>
              </a:ln>
              <a:solidFill>
                <a:prstClr val="black"/>
              </a:solidFill>
              <a:effectLst/>
              <a:uLnTx/>
              <a:uFillTx/>
              <a:latin typeface="Georgia" panose="02040502050405020303" pitchFamily="18" charset="0"/>
              <a:ea typeface="+mn-ea"/>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fi-FI" sz="1100" b="0" i="0" u="none" strike="noStrike" kern="1200" cap="none" spc="0" normalizeH="0" baseline="0" noProof="0" dirty="0" err="1">
                <a:ln>
                  <a:noFill/>
                </a:ln>
                <a:solidFill>
                  <a:prstClr val="black"/>
                </a:solidFill>
                <a:effectLst/>
                <a:uLnTx/>
                <a:uFillTx/>
                <a:latin typeface="Arial Narrow" panose="020B0606020202030204" pitchFamily="34" charset="0"/>
                <a:ea typeface="+mn-ea"/>
                <a:cs typeface="Times New Roman" panose="02020603050405020304" pitchFamily="18" charset="0"/>
              </a:rPr>
              <a:t>Yes</a:t>
            </a:r>
            <a:r>
              <a:rPr kumimoji="0" lang="fi-FI" sz="11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Times New Roman" panose="02020603050405020304" pitchFamily="18" charset="0"/>
              </a:rPr>
              <a:t>. </a:t>
            </a:r>
            <a:endParaRPr lang="en-US" sz="11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Website reference</a:t>
            </a:r>
          </a:p>
          <a:p>
            <a:pPr algn="just">
              <a:lnSpc>
                <a:spcPct val="107000"/>
              </a:lnSpc>
              <a:spcAft>
                <a:spcPts val="800"/>
              </a:spcAft>
            </a:pPr>
            <a:r>
              <a:rPr lang="en-US" sz="1100" dirty="0">
                <a:effectLst/>
                <a:latin typeface="Arial Narrow" panose="020B0606020202030204" pitchFamily="34" charset="0"/>
                <a:ea typeface="Calibri" panose="020F0502020204030204" pitchFamily="34" charset="0"/>
                <a:cs typeface="Times New Roman" panose="02020603050405020304" pitchFamily="18" charset="0"/>
              </a:rPr>
              <a:t>More product-specific information can be found on the Website.</a:t>
            </a:r>
          </a:p>
          <a:p>
            <a:pPr algn="just">
              <a:lnSpc>
                <a:spcPct val="107000"/>
              </a:lnSpc>
              <a:spcAft>
                <a:spcPts val="800"/>
              </a:spcAf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Reference benchmark</a:t>
            </a:r>
          </a:p>
          <a:p>
            <a:pPr algn="just">
              <a:lnSpc>
                <a:spcPct val="107000"/>
              </a:lnSpc>
              <a:spcAft>
                <a:spcPts val="800"/>
              </a:spcAft>
            </a:pPr>
            <a:r>
              <a:rPr lang="en-US" sz="1100" dirty="0">
                <a:effectLst/>
                <a:latin typeface="Arial Narrow" panose="020B0606020202030204" pitchFamily="34" charset="0"/>
                <a:ea typeface="Calibri" panose="020F0502020204030204" pitchFamily="34" charset="0"/>
                <a:cs typeface="Times New Roman" panose="02020603050405020304" pitchFamily="18" charset="0"/>
              </a:rPr>
              <a:t>The </a:t>
            </a:r>
            <a:r>
              <a:rPr lang="en-US" sz="1100" dirty="0">
                <a:latin typeface="Arial Narrow" panose="020B0606020202030204" pitchFamily="34" charset="0"/>
                <a:ea typeface="Calibri" panose="020F0502020204030204" pitchFamily="34" charset="0"/>
                <a:cs typeface="Times New Roman" panose="02020603050405020304" pitchFamily="18" charset="0"/>
              </a:rPr>
              <a:t>investment basket</a:t>
            </a:r>
            <a:r>
              <a:rPr lang="en-US" sz="1100" dirty="0">
                <a:effectLst/>
                <a:latin typeface="Arial Narrow" panose="020B0606020202030204" pitchFamily="34" charset="0"/>
                <a:ea typeface="Calibri" panose="020F0502020204030204" pitchFamily="34" charset="0"/>
                <a:cs typeface="Times New Roman" panose="02020603050405020304" pitchFamily="18" charset="0"/>
              </a:rPr>
              <a:t> is actively managed but does not have a benchmark index.</a:t>
            </a:r>
          </a:p>
        </p:txBody>
      </p:sp>
      <p:pic>
        <p:nvPicPr>
          <p:cNvPr id="6" name="Picture 5">
            <a:extLst>
              <a:ext uri="{FF2B5EF4-FFF2-40B4-BE49-F238E27FC236}">
                <a16:creationId xmlns:a16="http://schemas.microsoft.com/office/drawing/2014/main" id="{38FA0EC3-6526-4867-9E90-DD959F6EA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772434" y="345305"/>
            <a:ext cx="1356566" cy="252000"/>
          </a:xfrm>
          <a:prstGeom prst="rect">
            <a:avLst/>
          </a:prstGeom>
        </p:spPr>
      </p:pic>
      <p:sp>
        <p:nvSpPr>
          <p:cNvPr id="9" name="TextBox 8">
            <a:extLst>
              <a:ext uri="{FF2B5EF4-FFF2-40B4-BE49-F238E27FC236}">
                <a16:creationId xmlns:a16="http://schemas.microsoft.com/office/drawing/2014/main" id="{987A448C-8464-4387-9D3E-CB80AA15F95B}"/>
              </a:ext>
            </a:extLst>
          </p:cNvPr>
          <p:cNvSpPr txBox="1"/>
          <p:nvPr/>
        </p:nvSpPr>
        <p:spPr>
          <a:xfrm>
            <a:off x="728999" y="8953200"/>
            <a:ext cx="5400000" cy="707886"/>
          </a:xfrm>
          <a:prstGeom prst="rect">
            <a:avLst/>
          </a:prstGeom>
          <a:noFill/>
        </p:spPr>
        <p:txBody>
          <a:bodyPr wrap="square" rtlCol="0">
            <a:spAutoFit/>
          </a:bodyPr>
          <a:lstStyle/>
          <a:p>
            <a:pPr algn="ctr"/>
            <a:r>
              <a:rPr lang="en-US" sz="800" dirty="0">
                <a:effectLst/>
                <a:latin typeface="Arial Narrow" panose="020B0606020202030204" pitchFamily="34" charset="0"/>
              </a:rPr>
              <a:t>Mandatum Life Insurance Company Limited. Postal address: PO Box 627, 00101 Helsinki. Registered office and address Bulevardi 56, 00120 Helsinki, Finland. Business ID 0641130-2.www.mandatumlife.fi</a:t>
            </a:r>
          </a:p>
          <a:p>
            <a:pPr algn="ctr"/>
            <a:endParaRPr lang="en-US" sz="800" dirty="0">
              <a:effectLst/>
              <a:latin typeface="Arial Narrow" panose="020B0606020202030204" pitchFamily="34" charset="0"/>
            </a:endParaRPr>
          </a:p>
          <a:p>
            <a:pPr algn="ctr"/>
            <a:r>
              <a:rPr lang="en-US" sz="800" dirty="0">
                <a:latin typeface="Arial Narrow" panose="020B0606020202030204" pitchFamily="34" charset="0"/>
              </a:rPr>
              <a:t>Mandatum Asset Management Ltd. Postal address P.O. Box 1221, FI-00101 Helsinki, Finland. Registered office and address </a:t>
            </a:r>
            <a:r>
              <a:rPr lang="en-US" sz="800" dirty="0" err="1">
                <a:latin typeface="Arial Narrow" panose="020B0606020202030204" pitchFamily="34" charset="0"/>
              </a:rPr>
              <a:t>Bulevardi</a:t>
            </a:r>
            <a:r>
              <a:rPr lang="en-US" sz="800" dirty="0">
                <a:latin typeface="Arial Narrow" panose="020B0606020202030204" pitchFamily="34" charset="0"/>
              </a:rPr>
              <a:t> 56, FI-00120 Helsinki, FINLAND. Business ID 2608438-8 www.mandatumlife.fi</a:t>
            </a:r>
          </a:p>
        </p:txBody>
      </p:sp>
      <p:cxnSp>
        <p:nvCxnSpPr>
          <p:cNvPr id="10" name="Straight Connector 9">
            <a:extLst>
              <a:ext uri="{FF2B5EF4-FFF2-40B4-BE49-F238E27FC236}">
                <a16:creationId xmlns:a16="http://schemas.microsoft.com/office/drawing/2014/main" id="{0CCDBBBC-865A-4516-B241-9E7D1D93EC49}"/>
              </a:ext>
            </a:extLst>
          </p:cNvPr>
          <p:cNvCxnSpPr/>
          <p:nvPr/>
        </p:nvCxnSpPr>
        <p:spPr>
          <a:xfrm>
            <a:off x="730800" y="8985600"/>
            <a:ext cx="540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8599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1386</Words>
  <Application>Microsoft Office PowerPoint</Application>
  <PresentationFormat>A4 Paper (210x297 mm)</PresentationFormat>
  <Paragraphs>48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Narrow</vt:lpstr>
      <vt:lpstr>Calibri</vt:lpstr>
      <vt:lpstr>Calibri Light</vt:lpstr>
      <vt:lpstr>Georgia</vt:lpstr>
      <vt:lpstr>Office Theme</vt:lpstr>
      <vt:lpstr>       Mandatum AM Senior Loan Strategy   PRE-CONTRACTUAL DISCLOSURE OF A PRODUCT THAT PROMOTES E/S CHARACTERISTICS  PURSUANT TO ARTICLE 8 OF THE SFDR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Kontsas Emma</dc:creator>
  <cp:lastModifiedBy>Do Linh</cp:lastModifiedBy>
  <cp:revision>53</cp:revision>
  <dcterms:created xsi:type="dcterms:W3CDTF">2021-01-26T15:40:09Z</dcterms:created>
  <dcterms:modified xsi:type="dcterms:W3CDTF">2021-09-28T13:21:51Z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149661a-6000-46fd-98d1-837858ec7751_Enabled">
    <vt:lpwstr>True</vt:lpwstr>
  </property>
  <property fmtid="{D5CDD505-2E9C-101B-9397-08002B2CF9AE}" pid="3" name="MSIP_Label_3149661a-6000-46fd-98d1-837858ec7751_SiteId">
    <vt:lpwstr>9f8c7ec0-7602-4a99-84b7-b7cc0bacebad</vt:lpwstr>
  </property>
  <property fmtid="{D5CDD505-2E9C-101B-9397-08002B2CF9AE}" pid="4" name="MSIP_Label_3149661a-6000-46fd-98d1-837858ec7751_Owner">
    <vt:lpwstr>emilia.aho@mandatumlife.fi</vt:lpwstr>
  </property>
  <property fmtid="{D5CDD505-2E9C-101B-9397-08002B2CF9AE}" pid="5" name="MSIP_Label_3149661a-6000-46fd-98d1-837858ec7751_SetDate">
    <vt:lpwstr>2021-02-09T13:34:59.4013056Z</vt:lpwstr>
  </property>
  <property fmtid="{D5CDD505-2E9C-101B-9397-08002B2CF9AE}" pid="6" name="MSIP_Label_3149661a-6000-46fd-98d1-837858ec7751_Name">
    <vt:lpwstr>Luottamuksellinen</vt:lpwstr>
  </property>
  <property fmtid="{D5CDD505-2E9C-101B-9397-08002B2CF9AE}" pid="7" name="MSIP_Label_3149661a-6000-46fd-98d1-837858ec7751_Application">
    <vt:lpwstr>Microsoft Azure Information Protection</vt:lpwstr>
  </property>
  <property fmtid="{D5CDD505-2E9C-101B-9397-08002B2CF9AE}" pid="8" name="MSIP_Label_3149661a-6000-46fd-98d1-837858ec7751_Extended_MSFT_Method">
    <vt:lpwstr>Automatic</vt:lpwstr>
  </property>
  <property fmtid="{D5CDD505-2E9C-101B-9397-08002B2CF9AE}" pid="9" name="Sensitivity">
    <vt:lpwstr>Luottamuksellinen</vt:lpwstr>
  </property>
</Properties>
</file>